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7" r:id="rId3"/>
    <p:sldId id="258" r:id="rId4"/>
    <p:sldId id="261" r:id="rId5"/>
    <p:sldId id="260" r:id="rId6"/>
    <p:sldId id="262" r:id="rId7"/>
    <p:sldId id="265" r:id="rId8"/>
    <p:sldId id="266" r:id="rId9"/>
    <p:sldId id="264" r:id="rId10"/>
    <p:sldId id="267" r:id="rId11"/>
    <p:sldId id="268" r:id="rId12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99"/>
    <a:srgbClr val="FF0066"/>
    <a:srgbClr val="FFFF99"/>
    <a:srgbClr val="660066"/>
    <a:srgbClr val="FFFFCC"/>
    <a:srgbClr val="FF33CC"/>
    <a:srgbClr val="DDDDDD"/>
    <a:srgbClr val="336600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211" autoAdjust="0"/>
  </p:normalViewPr>
  <p:slideViewPr>
    <p:cSldViewPr>
      <p:cViewPr>
        <p:scale>
          <a:sx n="107" d="100"/>
          <a:sy n="107" d="100"/>
        </p:scale>
        <p:origin x="-9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F58C03-86D5-4C3D-8213-050057A72AA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492A17-FFD6-4AD4-BC30-920B12A969E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6B6DF0-E2D2-4609-89DC-7F6C3BFB7F3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AE1E60-BFC1-492D-ABCD-0AE64F1875E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0E2B4B-5358-4D81-BF43-997437EA7E9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8A1BA6-9713-4FE3-ADC7-A8CA95D6BB2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1E26E5-F0D8-4B51-8D8B-4F4D0913AAC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172F48-28DD-43C7-9D43-D29C688D951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485302-EE17-4342-9E5E-80F99D215FF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E33A11-EFBC-41C7-8655-EA3E6A23697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5E7B4E-CF35-4719-92E2-10B4C27B776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EA63B50-8D2C-41FE-833B-28D231DE1CB5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img6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944478">
            <a:off x="1364561" y="1406276"/>
            <a:ext cx="2057400" cy="3181350"/>
          </a:xfrm>
          <a:prstGeom prst="rect">
            <a:avLst/>
          </a:prstGeom>
          <a:noFill/>
        </p:spPr>
      </p:pic>
      <p:sp>
        <p:nvSpPr>
          <p:cNvPr id="24580" name="Oval 4"/>
          <p:cNvSpPr>
            <a:spLocks noChangeArrowheads="1"/>
          </p:cNvSpPr>
          <p:nvPr/>
        </p:nvSpPr>
        <p:spPr bwMode="auto">
          <a:xfrm>
            <a:off x="4427984" y="2996952"/>
            <a:ext cx="3923992" cy="3024579"/>
          </a:xfrm>
          <a:prstGeom prst="ellipse">
            <a:avLst/>
          </a:prstGeom>
          <a:solidFill>
            <a:srgbClr val="00B050"/>
          </a:solidFill>
          <a:ln w="9525" algn="ctr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5148263" y="1412875"/>
            <a:ext cx="2736850" cy="44935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3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>
              <a:spcBef>
                <a:spcPct val="50000"/>
              </a:spcBef>
            </a:pP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>
              <a:spcBef>
                <a:spcPct val="50000"/>
              </a:spcBef>
            </a:pPr>
            <a:endParaRPr lang="ru-RU" sz="2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>
              <a:spcBef>
                <a:spcPct val="50000"/>
              </a:spcBef>
            </a:pP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Клещевой  </a:t>
            </a: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энцефалит</a:t>
            </a:r>
            <a:b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 таёжный энцефалит)</a:t>
            </a:r>
            <a:b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5003800" y="1700213"/>
            <a:ext cx="293687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AutoShape 4"/>
          <p:cNvSpPr>
            <a:spLocks noChangeArrowheads="1"/>
          </p:cNvSpPr>
          <p:nvPr/>
        </p:nvSpPr>
        <p:spPr bwMode="auto">
          <a:xfrm>
            <a:off x="1258888" y="260350"/>
            <a:ext cx="3457575" cy="360363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77" name="AutoShape 5"/>
          <p:cNvSpPr>
            <a:spLocks noChangeArrowheads="1"/>
          </p:cNvSpPr>
          <p:nvPr/>
        </p:nvSpPr>
        <p:spPr bwMode="auto">
          <a:xfrm>
            <a:off x="1187450" y="333375"/>
            <a:ext cx="6913563" cy="1079500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 algn="ctr">
            <a:solidFill>
              <a:srgbClr val="33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sz="4000" b="1" dirty="0">
                <a:solidFill>
                  <a:srgbClr val="008000"/>
                </a:solidFill>
              </a:rPr>
              <a:t>Что  такое энцефалит?</a:t>
            </a: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1347788" y="2266950"/>
            <a:ext cx="6319837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1800"/>
          </a:p>
        </p:txBody>
      </p:sp>
      <p:sp>
        <p:nvSpPr>
          <p:cNvPr id="3079" name="AutoShape 7"/>
          <p:cNvSpPr>
            <a:spLocks noChangeArrowheads="1"/>
          </p:cNvSpPr>
          <p:nvPr/>
        </p:nvSpPr>
        <p:spPr bwMode="auto">
          <a:xfrm>
            <a:off x="468313" y="2133600"/>
            <a:ext cx="4175125" cy="4248150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 algn="ctr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827088" y="2420938"/>
            <a:ext cx="3313112" cy="3257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>
                <a:solidFill>
                  <a:srgbClr val="FF0000"/>
                </a:solidFill>
              </a:rPr>
              <a:t>Энцефалит</a:t>
            </a:r>
            <a:r>
              <a:rPr lang="ru-RU" sz="1800"/>
              <a:t> – </a:t>
            </a:r>
            <a:r>
              <a:rPr lang="ru-RU" b="1">
                <a:solidFill>
                  <a:srgbClr val="336600"/>
                </a:solidFill>
              </a:rPr>
              <a:t>вирусное  природно- очаговое заболевание с преимущественным поражением центральной нервной системы</a:t>
            </a:r>
          </a:p>
        </p:txBody>
      </p:sp>
      <p:sp>
        <p:nvSpPr>
          <p:cNvPr id="3081" name="AutoShape 9"/>
          <p:cNvSpPr>
            <a:spLocks noChangeArrowheads="1"/>
          </p:cNvSpPr>
          <p:nvPr/>
        </p:nvSpPr>
        <p:spPr bwMode="auto">
          <a:xfrm>
            <a:off x="4859338" y="1700213"/>
            <a:ext cx="3816350" cy="2089150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 algn="ctr">
            <a:solidFill>
              <a:srgbClr val="33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83" name="AutoShape 11"/>
          <p:cNvSpPr>
            <a:spLocks noChangeArrowheads="1"/>
          </p:cNvSpPr>
          <p:nvPr/>
        </p:nvSpPr>
        <p:spPr bwMode="auto">
          <a:xfrm>
            <a:off x="4859338" y="4076700"/>
            <a:ext cx="3817937" cy="2160588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 algn="ctr">
            <a:solidFill>
              <a:srgbClr val="33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5076825" y="1773238"/>
            <a:ext cx="3297238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FF0000"/>
                </a:solidFill>
              </a:rPr>
              <a:t>Клещевой </a:t>
            </a:r>
          </a:p>
        </p:txBody>
      </p:sp>
      <p:sp>
        <p:nvSpPr>
          <p:cNvPr id="3085" name="Text Box 13"/>
          <p:cNvSpPr txBox="1">
            <a:spLocks noChangeArrowheads="1"/>
          </p:cNvSpPr>
          <p:nvPr/>
        </p:nvSpPr>
        <p:spPr bwMode="auto">
          <a:xfrm>
            <a:off x="5219700" y="4221163"/>
            <a:ext cx="3152775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>
                <a:solidFill>
                  <a:srgbClr val="FF0000"/>
                </a:solidFill>
              </a:rPr>
              <a:t>Комариный</a:t>
            </a:r>
          </a:p>
        </p:txBody>
      </p:sp>
      <p:sp>
        <p:nvSpPr>
          <p:cNvPr id="3086" name="Line 14"/>
          <p:cNvSpPr>
            <a:spLocks noChangeShapeType="1"/>
          </p:cNvSpPr>
          <p:nvPr/>
        </p:nvSpPr>
        <p:spPr bwMode="auto">
          <a:xfrm flipV="1">
            <a:off x="4140200" y="2133600"/>
            <a:ext cx="1584325" cy="574675"/>
          </a:xfrm>
          <a:prstGeom prst="line">
            <a:avLst/>
          </a:prstGeom>
          <a:noFill/>
          <a:ln w="9525">
            <a:solidFill>
              <a:srgbClr val="3366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87" name="Line 15"/>
          <p:cNvSpPr>
            <a:spLocks noChangeShapeType="1"/>
          </p:cNvSpPr>
          <p:nvPr/>
        </p:nvSpPr>
        <p:spPr bwMode="auto">
          <a:xfrm>
            <a:off x="4140200" y="2852738"/>
            <a:ext cx="1511300" cy="1439862"/>
          </a:xfrm>
          <a:prstGeom prst="line">
            <a:avLst/>
          </a:prstGeom>
          <a:noFill/>
          <a:ln w="9525">
            <a:solidFill>
              <a:srgbClr val="3366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3088" name="Picture 16" descr="img6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888" y="2349500"/>
            <a:ext cx="1439862" cy="1363663"/>
          </a:xfrm>
          <a:prstGeom prst="rect">
            <a:avLst/>
          </a:prstGeom>
          <a:noFill/>
        </p:spPr>
      </p:pic>
      <p:pic>
        <p:nvPicPr>
          <p:cNvPr id="3089" name="Picture 17" descr="img6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7763" y="4724400"/>
            <a:ext cx="1017587" cy="1368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0" dur="20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4" grpId="0"/>
      <p:bldP spid="3085" grpId="0"/>
      <p:bldP spid="3086" grpId="0" animBg="1"/>
      <p:bldP spid="308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r>
              <a:rPr lang="ru-RU" sz="3600" b="1" dirty="0">
                <a:solidFill>
                  <a:srgbClr val="008000"/>
                </a:solidFill>
              </a:rPr>
              <a:t>Источники вируса энцефалита</a:t>
            </a:r>
          </a:p>
        </p:txBody>
      </p:sp>
      <p:sp>
        <p:nvSpPr>
          <p:cNvPr id="4100" name="AutoShape 4"/>
          <p:cNvSpPr>
            <a:spLocks noChangeArrowheads="1"/>
          </p:cNvSpPr>
          <p:nvPr/>
        </p:nvSpPr>
        <p:spPr bwMode="auto">
          <a:xfrm>
            <a:off x="395288" y="1196975"/>
            <a:ext cx="3816350" cy="540067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 algn="ctr">
            <a:solidFill>
              <a:srgbClr val="33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01" name="AutoShape 5"/>
          <p:cNvSpPr>
            <a:spLocks noChangeArrowheads="1"/>
          </p:cNvSpPr>
          <p:nvPr/>
        </p:nvSpPr>
        <p:spPr bwMode="auto">
          <a:xfrm>
            <a:off x="4787900" y="1196975"/>
            <a:ext cx="3887788" cy="540067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 algn="ctr">
            <a:solidFill>
              <a:srgbClr val="33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1042988" y="1268413"/>
            <a:ext cx="2305050" cy="528637"/>
          </a:xfrm>
          <a:prstGeom prst="rect">
            <a:avLst/>
          </a:prstGeom>
          <a:noFill/>
          <a:ln w="9525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006600"/>
                </a:solidFill>
              </a:rPr>
              <a:t>Клещевого</a:t>
            </a: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5580063" y="1268413"/>
            <a:ext cx="2520950" cy="528637"/>
          </a:xfrm>
          <a:prstGeom prst="rect">
            <a:avLst/>
          </a:prstGeom>
          <a:noFill/>
          <a:ln w="9525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006600"/>
                </a:solidFill>
              </a:rPr>
              <a:t>Комариного</a:t>
            </a:r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755650" y="2420938"/>
            <a:ext cx="3240088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600" b="1" dirty="0"/>
              <a:t>Грызуны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755650" y="3357563"/>
            <a:ext cx="3152775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600" b="1" dirty="0"/>
              <a:t>Крупный рогатый скот</a:t>
            </a: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755650" y="4149725"/>
            <a:ext cx="316865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600" b="1" dirty="0"/>
              <a:t>Козы</a:t>
            </a:r>
          </a:p>
        </p:txBody>
      </p:sp>
      <p:sp>
        <p:nvSpPr>
          <p:cNvPr id="4108" name="Text Box 12"/>
          <p:cNvSpPr txBox="1">
            <a:spLocks noChangeArrowheads="1"/>
          </p:cNvSpPr>
          <p:nvPr/>
        </p:nvSpPr>
        <p:spPr bwMode="auto">
          <a:xfrm>
            <a:off x="755650" y="5300663"/>
            <a:ext cx="3095625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600" b="1" dirty="0"/>
              <a:t>Птицы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5148263" y="2349500"/>
            <a:ext cx="3240087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600" b="1"/>
              <a:t>Птицы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5076825" y="3644900"/>
            <a:ext cx="3382963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600" b="1"/>
              <a:t>Лошади</a:t>
            </a:r>
          </a:p>
        </p:txBody>
      </p:sp>
      <p:sp>
        <p:nvSpPr>
          <p:cNvPr id="4111" name="Text Box 15"/>
          <p:cNvSpPr txBox="1">
            <a:spLocks noChangeArrowheads="1"/>
          </p:cNvSpPr>
          <p:nvPr/>
        </p:nvSpPr>
        <p:spPr bwMode="auto">
          <a:xfrm>
            <a:off x="5076825" y="4941888"/>
            <a:ext cx="3095625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600" b="1"/>
              <a:t>Свиньи</a:t>
            </a:r>
          </a:p>
        </p:txBody>
      </p:sp>
      <p:pic>
        <p:nvPicPr>
          <p:cNvPr id="4112" name="Picture 16" descr="img6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150" y="5373688"/>
            <a:ext cx="890588" cy="936625"/>
          </a:xfrm>
          <a:prstGeom prst="rect">
            <a:avLst/>
          </a:prstGeom>
          <a:noFill/>
        </p:spPr>
      </p:pic>
      <p:pic>
        <p:nvPicPr>
          <p:cNvPr id="4113" name="Picture 17" descr="img6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675" y="5373688"/>
            <a:ext cx="849313" cy="1008062"/>
          </a:xfrm>
          <a:prstGeom prst="rect">
            <a:avLst/>
          </a:prstGeom>
          <a:noFill/>
        </p:spPr>
      </p:pic>
      <p:pic>
        <p:nvPicPr>
          <p:cNvPr id="4114" name="Picture 18" descr="img6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4750" y="1844675"/>
            <a:ext cx="969963" cy="1150938"/>
          </a:xfrm>
          <a:prstGeom prst="rect">
            <a:avLst/>
          </a:prstGeom>
          <a:noFill/>
        </p:spPr>
      </p:pic>
      <p:pic>
        <p:nvPicPr>
          <p:cNvPr id="4115" name="Picture 19" descr="img6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25" y="1916113"/>
            <a:ext cx="1025525" cy="1079500"/>
          </a:xfrm>
          <a:prstGeom prst="rect">
            <a:avLst/>
          </a:prstGeom>
          <a:noFill/>
        </p:spPr>
      </p:pic>
      <p:pic>
        <p:nvPicPr>
          <p:cNvPr id="4116" name="Picture 20" descr="img62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43663" y="3284538"/>
            <a:ext cx="1943100" cy="1131887"/>
          </a:xfrm>
          <a:prstGeom prst="rect">
            <a:avLst/>
          </a:prstGeom>
          <a:noFill/>
        </p:spPr>
      </p:pic>
      <p:pic>
        <p:nvPicPr>
          <p:cNvPr id="4117" name="Picture 21" descr="img62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43213" y="3644900"/>
            <a:ext cx="1300162" cy="735013"/>
          </a:xfrm>
          <a:prstGeom prst="rect">
            <a:avLst/>
          </a:prstGeom>
          <a:noFill/>
        </p:spPr>
      </p:pic>
      <p:pic>
        <p:nvPicPr>
          <p:cNvPr id="4118" name="Picture 22" descr="img61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79613" y="2060575"/>
            <a:ext cx="865187" cy="865188"/>
          </a:xfrm>
          <a:prstGeom prst="rect">
            <a:avLst/>
          </a:prstGeom>
          <a:noFill/>
        </p:spPr>
      </p:pic>
      <p:pic>
        <p:nvPicPr>
          <p:cNvPr id="4119" name="Picture 23" descr="img61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16238" y="2205038"/>
            <a:ext cx="992187" cy="992187"/>
          </a:xfrm>
          <a:prstGeom prst="rect">
            <a:avLst/>
          </a:prstGeom>
          <a:noFill/>
        </p:spPr>
      </p:pic>
      <p:pic>
        <p:nvPicPr>
          <p:cNvPr id="4120" name="Picture 24" descr="img63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403350" y="4292600"/>
            <a:ext cx="1439863" cy="887413"/>
          </a:xfrm>
          <a:prstGeom prst="rect">
            <a:avLst/>
          </a:prstGeom>
          <a:noFill/>
        </p:spPr>
      </p:pic>
      <p:pic>
        <p:nvPicPr>
          <p:cNvPr id="4121" name="Picture 25" descr="img63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516688" y="5084763"/>
            <a:ext cx="1511300" cy="873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81075"/>
          </a:xfrm>
        </p:spPr>
        <p:txBody>
          <a:bodyPr/>
          <a:lstStyle/>
          <a:p>
            <a:r>
              <a:rPr lang="ru-RU" b="1" dirty="0">
                <a:solidFill>
                  <a:srgbClr val="006600"/>
                </a:solidFill>
              </a:rPr>
              <a:t>Переносчики вируса</a:t>
            </a:r>
          </a:p>
        </p:txBody>
      </p:sp>
      <p:sp>
        <p:nvSpPr>
          <p:cNvPr id="7172" name="AutoShape 4"/>
          <p:cNvSpPr>
            <a:spLocks noChangeArrowheads="1"/>
          </p:cNvSpPr>
          <p:nvPr/>
        </p:nvSpPr>
        <p:spPr bwMode="auto">
          <a:xfrm>
            <a:off x="684213" y="188913"/>
            <a:ext cx="7920037" cy="576262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00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7173" name="Picture 5" descr="img6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908050"/>
            <a:ext cx="2095500" cy="3240088"/>
          </a:xfrm>
          <a:prstGeom prst="rect">
            <a:avLst/>
          </a:prstGeom>
          <a:noFill/>
        </p:spPr>
      </p:pic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468313" y="4221163"/>
            <a:ext cx="2505075" cy="2049462"/>
          </a:xfrm>
          <a:prstGeom prst="rect">
            <a:avLst/>
          </a:prstGeom>
          <a:solidFill>
            <a:srgbClr val="FFFFCC"/>
          </a:solidFill>
          <a:ln w="9525" algn="ctr">
            <a:solidFill>
              <a:srgbClr val="0066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>
                <a:solidFill>
                  <a:srgbClr val="006600"/>
                </a:solidFill>
              </a:rPr>
              <a:t>Резервуары и переносчики вируса в природе –</a:t>
            </a:r>
            <a:r>
              <a:rPr lang="ru-RU" sz="3200" b="1" dirty="0">
                <a:solidFill>
                  <a:srgbClr val="006600"/>
                </a:solidFill>
              </a:rPr>
              <a:t>клещи</a:t>
            </a: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3203575" y="908050"/>
            <a:ext cx="5472113" cy="5616575"/>
          </a:xfrm>
          <a:prstGeom prst="rect">
            <a:avLst/>
          </a:prstGeom>
          <a:solidFill>
            <a:srgbClr val="FFFFCC"/>
          </a:solidFill>
          <a:ln w="9525" algn="ctr">
            <a:solidFill>
              <a:srgbClr val="00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3255963" y="1358900"/>
            <a:ext cx="5419725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3132138" y="1052513"/>
            <a:ext cx="5472112" cy="4938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ru-RU" sz="1600"/>
              <a:t>                                              </a:t>
            </a:r>
            <a:r>
              <a:rPr lang="ru-RU" sz="1800"/>
              <a:t>1. </a:t>
            </a:r>
          </a:p>
          <a:p>
            <a:r>
              <a:rPr lang="ru-RU" sz="2000"/>
              <a:t>  </a:t>
            </a:r>
            <a:r>
              <a:rPr lang="ru-RU" sz="2000" b="1"/>
              <a:t>После кровососания на больном животном, через 5-6 дней, вирус проникает во </a:t>
            </a:r>
            <a:r>
              <a:rPr lang="ru-RU" sz="2000" b="1">
                <a:solidFill>
                  <a:srgbClr val="336600"/>
                </a:solidFill>
              </a:rPr>
              <a:t>все органы</a:t>
            </a:r>
            <a:r>
              <a:rPr lang="ru-RU" sz="2000" b="1"/>
              <a:t> клеща, концентрируется в половом аппарате, кишечнике и </a:t>
            </a:r>
            <a:r>
              <a:rPr lang="ru-RU" sz="2000" b="1">
                <a:solidFill>
                  <a:srgbClr val="336600"/>
                </a:solidFill>
              </a:rPr>
              <a:t>слюнных железах</a:t>
            </a:r>
            <a:r>
              <a:rPr lang="ru-RU" sz="2000" b="1"/>
              <a:t>.</a:t>
            </a:r>
          </a:p>
          <a:p>
            <a:pPr algn="l"/>
            <a:r>
              <a:rPr lang="ru-RU" sz="2000" b="1"/>
              <a:t>                                    2.</a:t>
            </a:r>
          </a:p>
          <a:p>
            <a:r>
              <a:rPr lang="ru-RU" sz="2000" b="1"/>
              <a:t>       Вирус сохраняется в течении </a:t>
            </a:r>
            <a:r>
              <a:rPr lang="ru-RU" sz="2000" b="1">
                <a:solidFill>
                  <a:srgbClr val="336600"/>
                </a:solidFill>
              </a:rPr>
              <a:t>всей жизни </a:t>
            </a:r>
            <a:r>
              <a:rPr lang="ru-RU" sz="2000" b="1"/>
              <a:t>клеща.</a:t>
            </a:r>
          </a:p>
          <a:p>
            <a:r>
              <a:rPr lang="ru-RU" sz="2000" b="1"/>
              <a:t>3. </a:t>
            </a:r>
          </a:p>
          <a:p>
            <a:r>
              <a:rPr lang="ru-RU" sz="2000" b="1"/>
              <a:t> Насекомое способно паразитировать на </a:t>
            </a:r>
            <a:r>
              <a:rPr lang="ru-RU" sz="2000" b="1">
                <a:solidFill>
                  <a:srgbClr val="336600"/>
                </a:solidFill>
              </a:rPr>
              <a:t>100</a:t>
            </a:r>
            <a:r>
              <a:rPr lang="ru-RU" sz="2000" b="1"/>
              <a:t> видах животных.</a:t>
            </a:r>
          </a:p>
          <a:p>
            <a:r>
              <a:rPr lang="ru-RU" sz="2000" b="1"/>
              <a:t>4.</a:t>
            </a:r>
          </a:p>
          <a:p>
            <a:r>
              <a:rPr lang="ru-RU" sz="2000" b="1"/>
              <a:t> Период наибольшей активности у клеща приходится на </a:t>
            </a:r>
            <a:r>
              <a:rPr lang="ru-RU" sz="2000" b="1">
                <a:solidFill>
                  <a:srgbClr val="336600"/>
                </a:solidFill>
              </a:rPr>
              <a:t>весну и первую половину лета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AutoShape 4"/>
          <p:cNvSpPr>
            <a:spLocks noChangeArrowheads="1"/>
          </p:cNvSpPr>
          <p:nvPr/>
        </p:nvSpPr>
        <p:spPr bwMode="auto">
          <a:xfrm>
            <a:off x="1258888" y="188913"/>
            <a:ext cx="6265862" cy="863600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00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1476375" y="260350"/>
            <a:ext cx="5759450" cy="711200"/>
          </a:xfrm>
          <a:prstGeom prst="rect">
            <a:avLst/>
          </a:prstGeom>
          <a:solidFill>
            <a:srgbClr val="FFFFCC"/>
          </a:solidFill>
          <a:ln w="9525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 dirty="0">
                <a:solidFill>
                  <a:srgbClr val="006600"/>
                </a:solidFill>
              </a:rPr>
              <a:t>Способы заражения</a:t>
            </a:r>
          </a:p>
        </p:txBody>
      </p:sp>
      <p:sp>
        <p:nvSpPr>
          <p:cNvPr id="6150" name="AutoShape 6"/>
          <p:cNvSpPr>
            <a:spLocks noChangeArrowheads="1"/>
          </p:cNvSpPr>
          <p:nvPr/>
        </p:nvSpPr>
        <p:spPr bwMode="auto">
          <a:xfrm>
            <a:off x="539750" y="1557338"/>
            <a:ext cx="2376488" cy="1439862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00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151" name="AutoShape 7"/>
          <p:cNvSpPr>
            <a:spLocks noChangeArrowheads="1"/>
          </p:cNvSpPr>
          <p:nvPr/>
        </p:nvSpPr>
        <p:spPr bwMode="auto">
          <a:xfrm>
            <a:off x="3851275" y="1341438"/>
            <a:ext cx="4538663" cy="2016125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00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152" name="AutoShape 8"/>
          <p:cNvSpPr>
            <a:spLocks noChangeArrowheads="1"/>
          </p:cNvSpPr>
          <p:nvPr/>
        </p:nvSpPr>
        <p:spPr bwMode="auto">
          <a:xfrm>
            <a:off x="3995738" y="3573463"/>
            <a:ext cx="4392612" cy="2376487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00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153" name="AutoShape 9"/>
          <p:cNvSpPr>
            <a:spLocks noChangeArrowheads="1"/>
          </p:cNvSpPr>
          <p:nvPr/>
        </p:nvSpPr>
        <p:spPr bwMode="auto">
          <a:xfrm>
            <a:off x="323850" y="3573463"/>
            <a:ext cx="3527425" cy="2663825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00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611188" y="1700213"/>
            <a:ext cx="2160587" cy="1200150"/>
          </a:xfrm>
          <a:prstGeom prst="rect">
            <a:avLst/>
          </a:prstGeom>
          <a:solidFill>
            <a:srgbClr val="FFFFCC"/>
          </a:solidFill>
          <a:ln w="9525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u="sng">
                <a:solidFill>
                  <a:srgbClr val="006600"/>
                </a:solidFill>
              </a:rPr>
              <a:t>Укус </a:t>
            </a:r>
            <a:r>
              <a:rPr lang="ru-RU" sz="3600" b="1">
                <a:solidFill>
                  <a:srgbClr val="006600"/>
                </a:solidFill>
              </a:rPr>
              <a:t>клеща</a:t>
            </a:r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4067175" y="1412875"/>
            <a:ext cx="4232275" cy="1809750"/>
          </a:xfrm>
          <a:prstGeom prst="rect">
            <a:avLst/>
          </a:prstGeom>
          <a:solidFill>
            <a:srgbClr val="FFFFCC"/>
          </a:solidFill>
          <a:ln w="9525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u="sng">
                <a:solidFill>
                  <a:srgbClr val="006600"/>
                </a:solidFill>
              </a:rPr>
              <a:t>Раздавливание</a:t>
            </a:r>
            <a:r>
              <a:rPr lang="ru-RU" sz="2800" b="1">
                <a:solidFill>
                  <a:srgbClr val="006600"/>
                </a:solidFill>
              </a:rPr>
              <a:t> и втирание присосавшегося клеща</a:t>
            </a:r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4211638" y="3644900"/>
            <a:ext cx="3816350" cy="2236788"/>
          </a:xfrm>
          <a:prstGeom prst="rect">
            <a:avLst/>
          </a:prstGeom>
          <a:solidFill>
            <a:srgbClr val="FFFFCC"/>
          </a:solidFill>
          <a:ln w="9525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>
                <a:solidFill>
                  <a:srgbClr val="006600"/>
                </a:solidFill>
              </a:rPr>
              <a:t>Употребление в пищу </a:t>
            </a:r>
            <a:r>
              <a:rPr lang="ru-RU" sz="2800" b="1" u="sng" dirty="0">
                <a:solidFill>
                  <a:srgbClr val="006600"/>
                </a:solidFill>
              </a:rPr>
              <a:t>инфицированного сырого</a:t>
            </a:r>
            <a:r>
              <a:rPr lang="ru-RU" sz="2800" b="1" dirty="0">
                <a:solidFill>
                  <a:srgbClr val="006600"/>
                </a:solidFill>
              </a:rPr>
              <a:t> козьего и коровьего молока</a:t>
            </a:r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539750" y="3789363"/>
            <a:ext cx="3168650" cy="2292350"/>
          </a:xfrm>
          <a:prstGeom prst="rect">
            <a:avLst/>
          </a:prstGeom>
          <a:solidFill>
            <a:srgbClr val="FFFFCC"/>
          </a:solidFill>
          <a:ln w="9525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006600"/>
                </a:solidFill>
              </a:rPr>
              <a:t>В слюне клеща присутствуют разжижающие кровь и </a:t>
            </a:r>
            <a:r>
              <a:rPr lang="ru-RU" b="1" u="sng">
                <a:solidFill>
                  <a:srgbClr val="006600"/>
                </a:solidFill>
              </a:rPr>
              <a:t>обезболивающие вещества </a:t>
            </a:r>
          </a:p>
        </p:txBody>
      </p:sp>
      <p:sp>
        <p:nvSpPr>
          <p:cNvPr id="6159" name="Line 15"/>
          <p:cNvSpPr>
            <a:spLocks noChangeShapeType="1"/>
          </p:cNvSpPr>
          <p:nvPr/>
        </p:nvSpPr>
        <p:spPr bwMode="auto">
          <a:xfrm>
            <a:off x="1835150" y="2997200"/>
            <a:ext cx="0" cy="5762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160" name="Line 16"/>
          <p:cNvSpPr>
            <a:spLocks noChangeShapeType="1"/>
          </p:cNvSpPr>
          <p:nvPr/>
        </p:nvSpPr>
        <p:spPr bwMode="auto">
          <a:xfrm flipH="1">
            <a:off x="2771775" y="1052513"/>
            <a:ext cx="647700" cy="5746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161" name="Line 17"/>
          <p:cNvSpPr>
            <a:spLocks noChangeShapeType="1"/>
          </p:cNvSpPr>
          <p:nvPr/>
        </p:nvSpPr>
        <p:spPr bwMode="auto">
          <a:xfrm>
            <a:off x="3563938" y="1052513"/>
            <a:ext cx="576262" cy="259238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162" name="Line 18"/>
          <p:cNvSpPr>
            <a:spLocks noChangeShapeType="1"/>
          </p:cNvSpPr>
          <p:nvPr/>
        </p:nvSpPr>
        <p:spPr bwMode="auto">
          <a:xfrm>
            <a:off x="3779838" y="1052513"/>
            <a:ext cx="503237" cy="50323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20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20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4" dur="20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4" grpId="0" animBg="1"/>
      <p:bldP spid="6156" grpId="0" animBg="1"/>
      <p:bldP spid="6157" grpId="0" animBg="1"/>
      <p:bldP spid="6158" grpId="0" animBg="1"/>
      <p:bldP spid="6159" grpId="0" animBg="1"/>
      <p:bldP spid="6160" grpId="0" animBg="1"/>
      <p:bldP spid="6161" grpId="0" animBg="1"/>
      <p:bldP spid="616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188913"/>
            <a:ext cx="6985000" cy="719137"/>
          </a:xfrm>
          <a:solidFill>
            <a:srgbClr val="FFFFCC"/>
          </a:solidFill>
          <a:ln>
            <a:solidFill>
              <a:srgbClr val="006600"/>
            </a:solidFill>
          </a:ln>
        </p:spPr>
        <p:txBody>
          <a:bodyPr/>
          <a:lstStyle/>
          <a:p>
            <a:r>
              <a:rPr lang="ru-RU" sz="4000" b="1">
                <a:solidFill>
                  <a:srgbClr val="006600"/>
                </a:solidFill>
              </a:rPr>
              <a:t>Условия заражения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684213" y="1700213"/>
            <a:ext cx="2951162" cy="1200150"/>
          </a:xfrm>
          <a:prstGeom prst="rect">
            <a:avLst/>
          </a:prstGeom>
          <a:solidFill>
            <a:srgbClr val="FFFFCC"/>
          </a:solidFill>
          <a:ln w="9525" algn="ctr">
            <a:solidFill>
              <a:srgbClr val="0066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>
                <a:solidFill>
                  <a:srgbClr val="006600"/>
                </a:solidFill>
              </a:rPr>
              <a:t>Посещение леса 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684213" y="3429000"/>
            <a:ext cx="2879725" cy="3302000"/>
          </a:xfrm>
          <a:prstGeom prst="rect">
            <a:avLst/>
          </a:prstGeom>
          <a:solidFill>
            <a:srgbClr val="FFFFCC"/>
          </a:solidFill>
          <a:ln w="9525" algn="ctr">
            <a:solidFill>
              <a:srgbClr val="0066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006600"/>
                </a:solidFill>
              </a:rPr>
              <a:t>1.Клещ сидит на травинках или деревьях.</a:t>
            </a:r>
          </a:p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006600"/>
                </a:solidFill>
              </a:rPr>
              <a:t>2.Не может летать или прыгать.</a:t>
            </a:r>
          </a:p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006600"/>
                </a:solidFill>
              </a:rPr>
              <a:t> 3. Может цепляться за жертву.</a:t>
            </a:r>
          </a:p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006600"/>
                </a:solidFill>
              </a:rPr>
              <a:t> 4. Может упасть на неё</a:t>
            </a:r>
            <a:r>
              <a:rPr lang="ru-RU" sz="1800" b="1">
                <a:solidFill>
                  <a:srgbClr val="006600"/>
                </a:solidFill>
              </a:rPr>
              <a:t>.</a:t>
            </a:r>
          </a:p>
        </p:txBody>
      </p:sp>
      <p:sp>
        <p:nvSpPr>
          <p:cNvPr id="8198" name="Line 6"/>
          <p:cNvSpPr>
            <a:spLocks noChangeShapeType="1"/>
          </p:cNvSpPr>
          <p:nvPr/>
        </p:nvSpPr>
        <p:spPr bwMode="auto">
          <a:xfrm flipH="1">
            <a:off x="2843213" y="908050"/>
            <a:ext cx="935037" cy="7921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4716463" y="1916113"/>
            <a:ext cx="3671887" cy="1809750"/>
          </a:xfrm>
          <a:prstGeom prst="rect">
            <a:avLst/>
          </a:prstGeom>
          <a:solidFill>
            <a:srgbClr val="FFFFCC"/>
          </a:solidFill>
          <a:ln w="9525" algn="ctr">
            <a:solidFill>
              <a:srgbClr val="0066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u="sng" dirty="0">
                <a:solidFill>
                  <a:srgbClr val="006600"/>
                </a:solidFill>
              </a:rPr>
              <a:t>Занесение</a:t>
            </a:r>
            <a:r>
              <a:rPr lang="ru-RU" sz="2800" b="1" dirty="0">
                <a:solidFill>
                  <a:srgbClr val="006600"/>
                </a:solidFill>
              </a:rPr>
              <a:t> клещей         </a:t>
            </a:r>
            <a:r>
              <a:rPr lang="ru-RU" sz="2800" b="1" u="sng" dirty="0">
                <a:solidFill>
                  <a:srgbClr val="006600"/>
                </a:solidFill>
              </a:rPr>
              <a:t>животными </a:t>
            </a:r>
            <a:r>
              <a:rPr lang="ru-RU" sz="2800" b="1" dirty="0">
                <a:solidFill>
                  <a:srgbClr val="006600"/>
                </a:solidFill>
              </a:rPr>
              <a:t>            ( собаками, кошками</a:t>
            </a:r>
            <a:r>
              <a:rPr lang="ru-RU" b="1" dirty="0">
                <a:solidFill>
                  <a:srgbClr val="006600"/>
                </a:solidFill>
              </a:rPr>
              <a:t>)</a:t>
            </a: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4572000" y="4581525"/>
            <a:ext cx="3889375" cy="1382713"/>
          </a:xfrm>
          <a:prstGeom prst="rect">
            <a:avLst/>
          </a:prstGeom>
          <a:solidFill>
            <a:srgbClr val="FFFFCC"/>
          </a:solidFill>
          <a:ln w="9525" algn="ctr">
            <a:solidFill>
              <a:srgbClr val="0066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u="sng" dirty="0">
                <a:solidFill>
                  <a:srgbClr val="006600"/>
                </a:solidFill>
              </a:rPr>
              <a:t>Занесение</a:t>
            </a:r>
            <a:r>
              <a:rPr lang="ru-RU" sz="2800" b="1" dirty="0">
                <a:solidFill>
                  <a:srgbClr val="006600"/>
                </a:solidFill>
              </a:rPr>
              <a:t> клещей </a:t>
            </a:r>
            <a:r>
              <a:rPr lang="ru-RU" sz="2800" b="1" u="sng" dirty="0">
                <a:solidFill>
                  <a:srgbClr val="006600"/>
                </a:solidFill>
              </a:rPr>
              <a:t>людьми</a:t>
            </a:r>
            <a:r>
              <a:rPr lang="ru-RU" sz="2800" b="1" dirty="0">
                <a:solidFill>
                  <a:srgbClr val="006600"/>
                </a:solidFill>
              </a:rPr>
              <a:t> (на одежде, с цветами, ветками)</a:t>
            </a:r>
          </a:p>
        </p:txBody>
      </p:sp>
      <p:sp>
        <p:nvSpPr>
          <p:cNvPr id="8201" name="Line 9"/>
          <p:cNvSpPr>
            <a:spLocks noChangeShapeType="1"/>
          </p:cNvSpPr>
          <p:nvPr/>
        </p:nvSpPr>
        <p:spPr bwMode="auto">
          <a:xfrm>
            <a:off x="3851275" y="908050"/>
            <a:ext cx="936625" cy="36004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2" name="Line 10"/>
          <p:cNvSpPr>
            <a:spLocks noChangeShapeType="1"/>
          </p:cNvSpPr>
          <p:nvPr/>
        </p:nvSpPr>
        <p:spPr bwMode="auto">
          <a:xfrm>
            <a:off x="3924300" y="908050"/>
            <a:ext cx="863600" cy="10080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3" name="Line 11"/>
          <p:cNvSpPr>
            <a:spLocks noChangeShapeType="1"/>
          </p:cNvSpPr>
          <p:nvPr/>
        </p:nvSpPr>
        <p:spPr bwMode="auto">
          <a:xfrm>
            <a:off x="1979613" y="2997200"/>
            <a:ext cx="0" cy="431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20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20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4" dur="20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animBg="1"/>
      <p:bldP spid="8197" grpId="0" animBg="1"/>
      <p:bldP spid="8198" grpId="0" animBg="1"/>
      <p:bldP spid="8199" grpId="0" animBg="1"/>
      <p:bldP spid="8200" grpId="0" animBg="1"/>
      <p:bldP spid="8201" grpId="0" animBg="1"/>
      <p:bldP spid="8202" grpId="0" animBg="1"/>
      <p:bldP spid="820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90537"/>
          </a:xfrm>
          <a:solidFill>
            <a:srgbClr val="FFFFCC"/>
          </a:solidFill>
          <a:ln>
            <a:solidFill>
              <a:srgbClr val="006600"/>
            </a:solidFill>
          </a:ln>
        </p:spPr>
        <p:txBody>
          <a:bodyPr/>
          <a:lstStyle/>
          <a:p>
            <a:r>
              <a:rPr lang="ru-RU" sz="4000" b="1" dirty="0">
                <a:solidFill>
                  <a:srgbClr val="006600"/>
                </a:solidFill>
              </a:rPr>
              <a:t>Как развивается заболевание</a:t>
            </a:r>
            <a:r>
              <a:rPr lang="ru-RU" sz="4000" dirty="0"/>
              <a:t>?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981075"/>
            <a:ext cx="8229600" cy="5145088"/>
          </a:xfrm>
          <a:solidFill>
            <a:srgbClr val="FFFFCC"/>
          </a:solidFill>
          <a:ln>
            <a:solidFill>
              <a:srgbClr val="006600"/>
            </a:solidFill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ru-RU" sz="2800">
              <a:solidFill>
                <a:srgbClr val="006600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b="1">
                <a:solidFill>
                  <a:srgbClr val="006600"/>
                </a:solidFill>
              </a:rPr>
              <a:t>1.Инкубационный период -    1,5-2 недели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b="1">
                <a:solidFill>
                  <a:srgbClr val="006600"/>
                </a:solidFill>
              </a:rPr>
              <a:t>2. Поражение коры головного мозга   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b="1">
                <a:solidFill>
                  <a:srgbClr val="006600"/>
                </a:solidFill>
              </a:rPr>
              <a:t>  </a:t>
            </a:r>
            <a:r>
              <a:rPr lang="ru-RU" sz="2000" b="1">
                <a:solidFill>
                  <a:srgbClr val="006600"/>
                </a:solidFill>
              </a:rPr>
              <a:t>( мягкой оболочки и серого вещества)</a:t>
            </a:r>
            <a:r>
              <a:rPr lang="ru-RU" sz="2800" b="1">
                <a:solidFill>
                  <a:srgbClr val="006600"/>
                </a:solidFill>
              </a:rPr>
              <a:t> -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b="1">
                <a:solidFill>
                  <a:srgbClr val="006600"/>
                </a:solidFill>
              </a:rPr>
              <a:t>                                             несколько дней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b="1">
                <a:solidFill>
                  <a:srgbClr val="006600"/>
                </a:solidFill>
              </a:rPr>
              <a:t>3. Воспаление всего мозга </a:t>
            </a:r>
            <a:r>
              <a:rPr lang="ru-RU" sz="2000" b="1">
                <a:solidFill>
                  <a:srgbClr val="006600"/>
                </a:solidFill>
              </a:rPr>
              <a:t>(белое вещество)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000">
                <a:solidFill>
                  <a:srgbClr val="006600"/>
                </a:solidFill>
              </a:rPr>
              <a:t>                                             </a:t>
            </a:r>
            <a:r>
              <a:rPr lang="ru-RU" sz="2000" b="1">
                <a:solidFill>
                  <a:srgbClr val="006600"/>
                </a:solidFill>
              </a:rPr>
              <a:t>Симптомы:</a:t>
            </a:r>
            <a:r>
              <a:rPr lang="ru-RU" sz="2000">
                <a:solidFill>
                  <a:srgbClr val="006600"/>
                </a:solidFill>
              </a:rPr>
              <a:t> - </a:t>
            </a:r>
            <a:r>
              <a:rPr lang="ru-RU" sz="2000" b="1">
                <a:solidFill>
                  <a:srgbClr val="006600"/>
                </a:solidFill>
              </a:rPr>
              <a:t>головные боли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000">
                <a:solidFill>
                  <a:srgbClr val="006600"/>
                </a:solidFill>
              </a:rPr>
              <a:t>                                                                   -  </a:t>
            </a:r>
            <a:r>
              <a:rPr lang="ru-RU" sz="2000" b="1">
                <a:solidFill>
                  <a:srgbClr val="006600"/>
                </a:solidFill>
              </a:rPr>
              <a:t>рвота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000">
                <a:solidFill>
                  <a:srgbClr val="006600"/>
                </a:solidFill>
              </a:rPr>
              <a:t>                                                                   -</a:t>
            </a:r>
            <a:r>
              <a:rPr lang="ru-RU" sz="2000" b="1">
                <a:solidFill>
                  <a:srgbClr val="006600"/>
                </a:solidFill>
              </a:rPr>
              <a:t>потеря сознания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000" b="1">
                <a:solidFill>
                  <a:srgbClr val="006600"/>
                </a:solidFill>
              </a:rPr>
              <a:t>                                                                    (вплоть  до  комы)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000">
                <a:solidFill>
                  <a:srgbClr val="006600"/>
                </a:solidFill>
              </a:rPr>
              <a:t>                                                                   </a:t>
            </a:r>
            <a:r>
              <a:rPr lang="en-US" sz="2000">
                <a:solidFill>
                  <a:srgbClr val="006600"/>
                </a:solidFill>
              </a:rPr>
              <a:t>- </a:t>
            </a:r>
            <a:r>
              <a:rPr lang="en-US" sz="2000" b="1">
                <a:solidFill>
                  <a:srgbClr val="006600"/>
                </a:solidFill>
              </a:rPr>
              <a:t>t </a:t>
            </a:r>
            <a:r>
              <a:rPr lang="ru-RU" sz="2000" b="1">
                <a:solidFill>
                  <a:srgbClr val="006600"/>
                </a:solidFill>
              </a:rPr>
              <a:t>тела 39-40 С.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sz="2000" b="1">
              <a:solidFill>
                <a:srgbClr val="006600"/>
              </a:solidFill>
            </a:endParaRPr>
          </a:p>
        </p:txBody>
      </p:sp>
      <p:pic>
        <p:nvPicPr>
          <p:cNvPr id="11268" name="Picture 4" descr="img65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3789363"/>
            <a:ext cx="1871663" cy="2303462"/>
          </a:xfrm>
          <a:prstGeom prst="rect">
            <a:avLst/>
          </a:prstGeom>
          <a:noFill/>
          <a:ln w="9525">
            <a:solidFill>
              <a:srgbClr val="336600"/>
            </a:solidFill>
            <a:miter lim="800000"/>
            <a:headEnd/>
            <a:tailEnd/>
          </a:ln>
        </p:spPr>
      </p:pic>
      <p:sp>
        <p:nvSpPr>
          <p:cNvPr id="11270" name="Line 6"/>
          <p:cNvSpPr>
            <a:spLocks noChangeShapeType="1"/>
          </p:cNvSpPr>
          <p:nvPr/>
        </p:nvSpPr>
        <p:spPr bwMode="auto">
          <a:xfrm>
            <a:off x="5724525" y="1916113"/>
            <a:ext cx="2303463" cy="0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71" name="Line 7"/>
          <p:cNvSpPr>
            <a:spLocks noChangeShapeType="1"/>
          </p:cNvSpPr>
          <p:nvPr/>
        </p:nvSpPr>
        <p:spPr bwMode="auto">
          <a:xfrm>
            <a:off x="5003800" y="3284538"/>
            <a:ext cx="2808288" cy="0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>
            <a:off x="3708400" y="4149725"/>
            <a:ext cx="1511300" cy="0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417512"/>
          </a:xfrm>
          <a:solidFill>
            <a:srgbClr val="FFCCFF"/>
          </a:solidFill>
          <a:ln>
            <a:solidFill>
              <a:srgbClr val="006600"/>
            </a:solidFill>
          </a:ln>
        </p:spPr>
        <p:txBody>
          <a:bodyPr/>
          <a:lstStyle/>
          <a:p>
            <a:r>
              <a:rPr lang="ru-RU" sz="3200" b="1" dirty="0"/>
              <a:t>Осложнения</a:t>
            </a:r>
            <a:r>
              <a:rPr lang="ru-RU" sz="3200" dirty="0"/>
              <a:t> клещевого энцефалита</a:t>
            </a:r>
          </a:p>
        </p:txBody>
      </p:sp>
      <p:sp>
        <p:nvSpPr>
          <p:cNvPr id="13316" name="Oval 4"/>
          <p:cNvSpPr>
            <a:spLocks noChangeArrowheads="1"/>
          </p:cNvSpPr>
          <p:nvPr/>
        </p:nvSpPr>
        <p:spPr bwMode="auto">
          <a:xfrm flipV="1">
            <a:off x="611188" y="1557338"/>
            <a:ext cx="3816350" cy="1655762"/>
          </a:xfrm>
          <a:prstGeom prst="ellipse">
            <a:avLst/>
          </a:prstGeom>
          <a:solidFill>
            <a:srgbClr val="FFCCFF"/>
          </a:solidFill>
          <a:ln w="9525" algn="ctr">
            <a:solidFill>
              <a:srgbClr val="CC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684213" y="1628775"/>
            <a:ext cx="3527425" cy="1190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/>
              <a:t>  У 30-60% переболевших</a:t>
            </a:r>
          </a:p>
        </p:txBody>
      </p:sp>
      <p:sp>
        <p:nvSpPr>
          <p:cNvPr id="13318" name="Line 6"/>
          <p:cNvSpPr>
            <a:spLocks noChangeShapeType="1"/>
          </p:cNvSpPr>
          <p:nvPr/>
        </p:nvSpPr>
        <p:spPr bwMode="auto">
          <a:xfrm>
            <a:off x="2555875" y="692150"/>
            <a:ext cx="0" cy="865188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20" name="Oval 8"/>
          <p:cNvSpPr>
            <a:spLocks noChangeArrowheads="1"/>
          </p:cNvSpPr>
          <p:nvPr/>
        </p:nvSpPr>
        <p:spPr bwMode="auto">
          <a:xfrm>
            <a:off x="5076825" y="1773238"/>
            <a:ext cx="3598863" cy="1584325"/>
          </a:xfrm>
          <a:prstGeom prst="ellipse">
            <a:avLst/>
          </a:prstGeom>
          <a:solidFill>
            <a:srgbClr val="FFCCFF"/>
          </a:solidFill>
          <a:ln w="9525" algn="ctr">
            <a:solidFill>
              <a:srgbClr val="CC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4643438" y="2349500"/>
            <a:ext cx="4032250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/>
              <a:t>    </a:t>
            </a:r>
            <a:r>
              <a:rPr lang="ru-RU" sz="3600"/>
              <a:t>От 2%- до 20%</a:t>
            </a: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3563938" y="836613"/>
            <a:ext cx="5329237" cy="466725"/>
          </a:xfrm>
          <a:prstGeom prst="rect">
            <a:avLst/>
          </a:prstGeom>
          <a:solidFill>
            <a:srgbClr val="FFCCFF"/>
          </a:solidFill>
          <a:ln w="9525" algn="ctr">
            <a:solidFill>
              <a:srgbClr val="CC0099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3419475" y="765175"/>
            <a:ext cx="5473700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/>
              <a:t>Летальный исход</a:t>
            </a:r>
            <a:r>
              <a:rPr lang="ru-RU"/>
              <a:t>(смерть)</a:t>
            </a:r>
          </a:p>
        </p:txBody>
      </p:sp>
      <p:sp>
        <p:nvSpPr>
          <p:cNvPr id="13324" name="Line 12"/>
          <p:cNvSpPr>
            <a:spLocks noChangeShapeType="1"/>
          </p:cNvSpPr>
          <p:nvPr/>
        </p:nvSpPr>
        <p:spPr bwMode="auto">
          <a:xfrm>
            <a:off x="6659563" y="1268413"/>
            <a:ext cx="0" cy="865187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25" name="Line 13"/>
          <p:cNvSpPr>
            <a:spLocks noChangeShapeType="1"/>
          </p:cNvSpPr>
          <p:nvPr/>
        </p:nvSpPr>
        <p:spPr bwMode="auto">
          <a:xfrm>
            <a:off x="1908175" y="549275"/>
            <a:ext cx="0" cy="3671888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26" name="Rectangle 14"/>
          <p:cNvSpPr>
            <a:spLocks noChangeArrowheads="1"/>
          </p:cNvSpPr>
          <p:nvPr/>
        </p:nvSpPr>
        <p:spPr bwMode="auto">
          <a:xfrm>
            <a:off x="250825" y="3429000"/>
            <a:ext cx="2879725" cy="1655763"/>
          </a:xfrm>
          <a:prstGeom prst="rect">
            <a:avLst/>
          </a:prstGeom>
          <a:solidFill>
            <a:srgbClr val="FFCCFF"/>
          </a:solidFill>
          <a:ln w="9525" algn="ctr">
            <a:solidFill>
              <a:srgbClr val="CC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27" name="Text Box 15"/>
          <p:cNvSpPr txBox="1">
            <a:spLocks noChangeArrowheads="1"/>
          </p:cNvSpPr>
          <p:nvPr/>
        </p:nvSpPr>
        <p:spPr bwMode="auto">
          <a:xfrm>
            <a:off x="1203325" y="4354513"/>
            <a:ext cx="25765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3328" name="Text Box 16"/>
          <p:cNvSpPr txBox="1">
            <a:spLocks noChangeArrowheads="1"/>
          </p:cNvSpPr>
          <p:nvPr/>
        </p:nvSpPr>
        <p:spPr bwMode="auto">
          <a:xfrm>
            <a:off x="323850" y="3500438"/>
            <a:ext cx="2720975" cy="15541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/>
              <a:t>Вялые параличи конечностей</a:t>
            </a:r>
          </a:p>
        </p:txBody>
      </p:sp>
      <p:pic>
        <p:nvPicPr>
          <p:cNvPr id="13329" name="Picture 17" descr="img64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8038" y="3213100"/>
            <a:ext cx="1479550" cy="3455988"/>
          </a:xfrm>
          <a:prstGeom prst="rect">
            <a:avLst/>
          </a:prstGeom>
          <a:noFill/>
        </p:spPr>
      </p:pic>
      <p:sp>
        <p:nvSpPr>
          <p:cNvPr id="13330" name="Text Box 18"/>
          <p:cNvSpPr txBox="1">
            <a:spLocks noChangeArrowheads="1"/>
          </p:cNvSpPr>
          <p:nvPr/>
        </p:nvSpPr>
        <p:spPr bwMode="auto">
          <a:xfrm>
            <a:off x="468313" y="5295900"/>
            <a:ext cx="2592387" cy="1562100"/>
          </a:xfrm>
          <a:prstGeom prst="rect">
            <a:avLst/>
          </a:prstGeom>
          <a:solidFill>
            <a:srgbClr val="FFCCFF"/>
          </a:solidFill>
          <a:ln w="9525" algn="ctr">
            <a:solidFill>
              <a:srgbClr val="CC0099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Полная парализация левой конечности</a:t>
            </a:r>
          </a:p>
        </p:txBody>
      </p:sp>
      <p:sp>
        <p:nvSpPr>
          <p:cNvPr id="13331" name="Line 19"/>
          <p:cNvSpPr>
            <a:spLocks noChangeShapeType="1"/>
          </p:cNvSpPr>
          <p:nvPr/>
        </p:nvSpPr>
        <p:spPr bwMode="auto">
          <a:xfrm flipV="1">
            <a:off x="2339975" y="5589588"/>
            <a:ext cx="1655763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13332" name="Picture 20" descr="img65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888" y="3500438"/>
            <a:ext cx="1800225" cy="1511300"/>
          </a:xfrm>
          <a:prstGeom prst="rect">
            <a:avLst/>
          </a:prstGeom>
          <a:noFill/>
        </p:spPr>
      </p:pic>
      <p:sp>
        <p:nvSpPr>
          <p:cNvPr id="13333" name="Text Box 21"/>
          <p:cNvSpPr txBox="1">
            <a:spLocks noChangeArrowheads="1"/>
          </p:cNvSpPr>
          <p:nvPr/>
        </p:nvSpPr>
        <p:spPr bwMode="auto">
          <a:xfrm>
            <a:off x="5292725" y="5445125"/>
            <a:ext cx="3240088" cy="641350"/>
          </a:xfrm>
          <a:prstGeom prst="rect">
            <a:avLst/>
          </a:prstGeom>
          <a:solidFill>
            <a:srgbClr val="FFCCFF"/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b="1"/>
              <a:t>Нарушение деятельности мышц шеи</a:t>
            </a:r>
          </a:p>
        </p:txBody>
      </p:sp>
      <p:sp>
        <p:nvSpPr>
          <p:cNvPr id="13334" name="Line 22"/>
          <p:cNvSpPr>
            <a:spLocks noChangeShapeType="1"/>
          </p:cNvSpPr>
          <p:nvPr/>
        </p:nvSpPr>
        <p:spPr bwMode="auto">
          <a:xfrm flipH="1" flipV="1">
            <a:off x="7235825" y="4508500"/>
            <a:ext cx="73025" cy="1441450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35" name="Line 23"/>
          <p:cNvSpPr>
            <a:spLocks noChangeShapeType="1"/>
          </p:cNvSpPr>
          <p:nvPr/>
        </p:nvSpPr>
        <p:spPr bwMode="auto">
          <a:xfrm flipV="1">
            <a:off x="7235825" y="4508500"/>
            <a:ext cx="0" cy="14414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576262"/>
          </a:xfrm>
          <a:solidFill>
            <a:srgbClr val="660066"/>
          </a:solidFill>
          <a:ln>
            <a:solidFill>
              <a:srgbClr val="CC0099"/>
            </a:solidFill>
          </a:ln>
        </p:spPr>
        <p:txBody>
          <a:bodyPr/>
          <a:lstStyle/>
          <a:p>
            <a:r>
              <a:rPr lang="ru-RU" sz="3600" b="1" dirty="0">
                <a:solidFill>
                  <a:schemeClr val="bg1"/>
                </a:solidFill>
              </a:rPr>
              <a:t>Первая помощь при укусе клеща</a:t>
            </a: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539750" y="908050"/>
            <a:ext cx="2808288" cy="576263"/>
          </a:xfrm>
          <a:prstGeom prst="rect">
            <a:avLst/>
          </a:prstGeom>
          <a:noFill/>
          <a:ln w="9525" algn="ctr">
            <a:solidFill>
              <a:srgbClr val="CC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179388" y="908050"/>
            <a:ext cx="3586162" cy="64135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/>
              <a:t>Что делать?</a:t>
            </a:r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5508625" y="981075"/>
            <a:ext cx="2808288" cy="576263"/>
          </a:xfrm>
          <a:prstGeom prst="rect">
            <a:avLst/>
          </a:prstGeom>
          <a:noFill/>
          <a:ln w="9525" algn="ctr">
            <a:solidFill>
              <a:srgbClr val="CC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5076825" y="908050"/>
            <a:ext cx="3743325" cy="64135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FF0066"/>
                </a:solidFill>
              </a:rPr>
              <a:t>Не делать!</a:t>
            </a: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250825" y="1773238"/>
            <a:ext cx="4249738" cy="590550"/>
          </a:xfrm>
          <a:prstGeom prst="rect">
            <a:avLst/>
          </a:prstGeom>
          <a:solidFill>
            <a:srgbClr val="FFFF99"/>
          </a:solidFill>
          <a:ln w="9525" algn="ctr">
            <a:solidFill>
              <a:srgbClr val="CC0099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600"/>
              <a:t>1. Смазать присосавшегося клеща жиром (вазелином, кремом, подсолн. маслом)</a:t>
            </a:r>
          </a:p>
        </p:txBody>
      </p:sp>
      <p:pic>
        <p:nvPicPr>
          <p:cNvPr id="10249" name="Picture 9" descr="img65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709585">
            <a:off x="4427538" y="1557338"/>
            <a:ext cx="935037" cy="833437"/>
          </a:xfrm>
          <a:prstGeom prst="rect">
            <a:avLst/>
          </a:prstGeom>
          <a:noFill/>
        </p:spPr>
      </p:pic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250825" y="2565400"/>
            <a:ext cx="3816350" cy="346075"/>
          </a:xfrm>
          <a:prstGeom prst="rect">
            <a:avLst/>
          </a:prstGeom>
          <a:solidFill>
            <a:srgbClr val="FFFF99"/>
          </a:solidFill>
          <a:ln w="9525" algn="ctr">
            <a:solidFill>
              <a:srgbClr val="CC0099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600"/>
              <a:t>2.Подождать 12-20 минут</a:t>
            </a: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250825" y="3068638"/>
            <a:ext cx="3816350" cy="835025"/>
          </a:xfrm>
          <a:prstGeom prst="rect">
            <a:avLst/>
          </a:prstGeom>
          <a:solidFill>
            <a:srgbClr val="FFFF99"/>
          </a:solidFill>
          <a:ln w="9525" algn="ctr">
            <a:solidFill>
              <a:srgbClr val="CC0099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600"/>
              <a:t>3. Нитяной петлёй или пинцетом осторожно вытягивать клеща, покачивая из стороны в сторону</a:t>
            </a:r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250825" y="4076700"/>
            <a:ext cx="3816350" cy="346075"/>
          </a:xfrm>
          <a:prstGeom prst="rect">
            <a:avLst/>
          </a:prstGeom>
          <a:solidFill>
            <a:srgbClr val="FFFF99"/>
          </a:solidFill>
          <a:ln w="9525" algn="ctr">
            <a:solidFill>
              <a:srgbClr val="CC0099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600"/>
              <a:t>4.Стараться не разрушить клеща</a:t>
            </a:r>
          </a:p>
        </p:txBody>
      </p: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250825" y="4581525"/>
            <a:ext cx="3816350" cy="590550"/>
          </a:xfrm>
          <a:prstGeom prst="rect">
            <a:avLst/>
          </a:prstGeom>
          <a:solidFill>
            <a:srgbClr val="FFFF99"/>
          </a:solidFill>
          <a:ln w="9525" algn="ctr">
            <a:solidFill>
              <a:srgbClr val="CC0099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600"/>
              <a:t>5.Снятого клеща сжечь или залить кипятком</a:t>
            </a:r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250825" y="5373688"/>
            <a:ext cx="3816350" cy="590550"/>
          </a:xfrm>
          <a:prstGeom prst="rect">
            <a:avLst/>
          </a:prstGeom>
          <a:solidFill>
            <a:srgbClr val="FFFF99"/>
          </a:solidFill>
          <a:ln w="9525" algn="ctr">
            <a:solidFill>
              <a:srgbClr val="CC0099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600"/>
              <a:t>6. Место укуса обработать спиртом, йодом, перекисью водорода и т.д.</a:t>
            </a:r>
          </a:p>
        </p:txBody>
      </p:sp>
      <p:sp>
        <p:nvSpPr>
          <p:cNvPr id="10255" name="Text Box 15"/>
          <p:cNvSpPr txBox="1">
            <a:spLocks noChangeArrowheads="1"/>
          </p:cNvSpPr>
          <p:nvPr/>
        </p:nvSpPr>
        <p:spPr bwMode="auto">
          <a:xfrm>
            <a:off x="250825" y="6165850"/>
            <a:ext cx="3889375" cy="346075"/>
          </a:xfrm>
          <a:prstGeom prst="rect">
            <a:avLst/>
          </a:prstGeom>
          <a:solidFill>
            <a:srgbClr val="FFFF99"/>
          </a:solidFill>
          <a:ln w="9525" algn="ctr">
            <a:solidFill>
              <a:srgbClr val="CC0099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400"/>
              <a:t>7. </a:t>
            </a:r>
            <a:r>
              <a:rPr lang="ru-RU" sz="1600"/>
              <a:t>Вымыть</a:t>
            </a:r>
            <a:r>
              <a:rPr lang="ru-RU" sz="1400"/>
              <a:t>  руки</a:t>
            </a:r>
          </a:p>
        </p:txBody>
      </p:sp>
      <p:sp>
        <p:nvSpPr>
          <p:cNvPr id="10256" name="Text Box 16"/>
          <p:cNvSpPr txBox="1">
            <a:spLocks noChangeArrowheads="1"/>
          </p:cNvSpPr>
          <p:nvPr/>
        </p:nvSpPr>
        <p:spPr bwMode="auto">
          <a:xfrm>
            <a:off x="5508625" y="2060575"/>
            <a:ext cx="3024188" cy="3022600"/>
          </a:xfrm>
          <a:prstGeom prst="rect">
            <a:avLst/>
          </a:prstGeom>
          <a:solidFill>
            <a:srgbClr val="FFFF99"/>
          </a:solidFill>
          <a:ln w="9525" algn="ctr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FF0066"/>
                </a:solidFill>
              </a:rPr>
              <a:t>Нельзя раздавливать </a:t>
            </a:r>
            <a:r>
              <a:rPr lang="ru-RU"/>
              <a:t>клеща, т.к. можно заразиться вирусом , содержащемся в его внутренних органах</a:t>
            </a:r>
          </a:p>
        </p:txBody>
      </p:sp>
      <p:sp>
        <p:nvSpPr>
          <p:cNvPr id="10257" name="Line 17"/>
          <p:cNvSpPr>
            <a:spLocks noChangeShapeType="1"/>
          </p:cNvSpPr>
          <p:nvPr/>
        </p:nvSpPr>
        <p:spPr bwMode="auto">
          <a:xfrm flipH="1">
            <a:off x="5292725" y="1628775"/>
            <a:ext cx="3311525" cy="4032250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58" name="Line 18"/>
          <p:cNvSpPr>
            <a:spLocks noChangeShapeType="1"/>
          </p:cNvSpPr>
          <p:nvPr/>
        </p:nvSpPr>
        <p:spPr bwMode="auto">
          <a:xfrm>
            <a:off x="5724525" y="1700213"/>
            <a:ext cx="2951163" cy="4033837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10259" name="Picture 19" descr="img65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5978525"/>
            <a:ext cx="849313" cy="879475"/>
          </a:xfrm>
          <a:prstGeom prst="rect">
            <a:avLst/>
          </a:prstGeom>
          <a:noFill/>
        </p:spPr>
      </p:pic>
      <p:pic>
        <p:nvPicPr>
          <p:cNvPr id="10260" name="Picture 20" descr="img65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60099">
            <a:off x="3708400" y="4076700"/>
            <a:ext cx="565150" cy="939800"/>
          </a:xfrm>
          <a:prstGeom prst="rect">
            <a:avLst/>
          </a:prstGeom>
          <a:noFill/>
        </p:spPr>
      </p:pic>
      <p:pic>
        <p:nvPicPr>
          <p:cNvPr id="10261" name="Picture 21" descr="img65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4663" y="4437063"/>
            <a:ext cx="788987" cy="922337"/>
          </a:xfrm>
          <a:prstGeom prst="rect">
            <a:avLst/>
          </a:prstGeom>
          <a:noFill/>
        </p:spPr>
      </p:pic>
      <p:pic>
        <p:nvPicPr>
          <p:cNvPr id="10262" name="Picture 22" descr="img65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63938" y="2420938"/>
            <a:ext cx="849312" cy="550862"/>
          </a:xfrm>
          <a:prstGeom prst="rect">
            <a:avLst/>
          </a:prstGeom>
          <a:noFill/>
        </p:spPr>
      </p:pic>
      <p:pic>
        <p:nvPicPr>
          <p:cNvPr id="10263" name="Picture 23" descr="img68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638" y="3068638"/>
            <a:ext cx="700087" cy="7445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89" dur="20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92" dur="20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 animBg="1"/>
      <p:bldP spid="10247" grpId="0" animBg="1"/>
      <p:bldP spid="10248" grpId="0" animBg="1"/>
      <p:bldP spid="10250" grpId="0" animBg="1"/>
      <p:bldP spid="10251" grpId="0" animBg="1"/>
      <p:bldP spid="10252" grpId="0" animBg="1"/>
      <p:bldP spid="10253" grpId="0" animBg="1"/>
      <p:bldP spid="10254" grpId="0" animBg="1"/>
      <p:bldP spid="10255" grpId="0" animBg="1"/>
      <p:bldP spid="10256" grpId="0" animBg="1"/>
      <p:bldP spid="10257" grpId="0" animBg="1"/>
      <p:bldP spid="1025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88913"/>
            <a:ext cx="8229600" cy="576262"/>
          </a:xfrm>
          <a:solidFill>
            <a:srgbClr val="FFFF99"/>
          </a:solidFill>
        </p:spPr>
        <p:txBody>
          <a:bodyPr/>
          <a:lstStyle/>
          <a:p>
            <a:r>
              <a:rPr lang="ru-RU" sz="3200" b="1" dirty="0">
                <a:solidFill>
                  <a:srgbClr val="336600"/>
                </a:solidFill>
              </a:rPr>
              <a:t>Профилактика клещевого энцефалита</a:t>
            </a:r>
          </a:p>
        </p:txBody>
      </p:sp>
      <p:sp>
        <p:nvSpPr>
          <p:cNvPr id="15364" name="AutoShape 4"/>
          <p:cNvSpPr>
            <a:spLocks noChangeArrowheads="1"/>
          </p:cNvSpPr>
          <p:nvPr/>
        </p:nvSpPr>
        <p:spPr bwMode="auto">
          <a:xfrm>
            <a:off x="179388" y="1052513"/>
            <a:ext cx="2879725" cy="1944687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 algn="ctr">
            <a:solidFill>
              <a:srgbClr val="6600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2592388" cy="1800225"/>
          </a:xfrm>
          <a:prstGeom prst="rect">
            <a:avLst/>
          </a:prstGeom>
          <a:solidFill>
            <a:srgbClr val="FFFF99"/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336600"/>
                </a:solidFill>
              </a:rPr>
              <a:t>Ношение в лесу специальной одежды</a:t>
            </a:r>
          </a:p>
        </p:txBody>
      </p:sp>
      <p:pic>
        <p:nvPicPr>
          <p:cNvPr id="15366" name="Picture 6" descr="img64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575" y="908050"/>
            <a:ext cx="1884363" cy="3313113"/>
          </a:xfrm>
          <a:prstGeom prst="rect">
            <a:avLst/>
          </a:prstGeom>
          <a:noFill/>
        </p:spPr>
      </p:pic>
      <p:pic>
        <p:nvPicPr>
          <p:cNvPr id="15367" name="Picture 7" descr="img64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975" y="3068638"/>
            <a:ext cx="781050" cy="1008062"/>
          </a:xfrm>
          <a:prstGeom prst="rect">
            <a:avLst/>
          </a:prstGeom>
          <a:noFill/>
        </p:spPr>
      </p:pic>
      <p:sp>
        <p:nvSpPr>
          <p:cNvPr id="15368" name="Line 8"/>
          <p:cNvSpPr>
            <a:spLocks noChangeShapeType="1"/>
          </p:cNvSpPr>
          <p:nvPr/>
        </p:nvSpPr>
        <p:spPr bwMode="auto">
          <a:xfrm>
            <a:off x="2268538" y="2565400"/>
            <a:ext cx="431800" cy="576263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369" name="Line 9"/>
          <p:cNvSpPr>
            <a:spLocks noChangeShapeType="1"/>
          </p:cNvSpPr>
          <p:nvPr/>
        </p:nvSpPr>
        <p:spPr bwMode="auto">
          <a:xfrm>
            <a:off x="2268538" y="2565400"/>
            <a:ext cx="2519362" cy="0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370" name="Line 10"/>
          <p:cNvSpPr>
            <a:spLocks noChangeShapeType="1"/>
          </p:cNvSpPr>
          <p:nvPr/>
        </p:nvSpPr>
        <p:spPr bwMode="auto">
          <a:xfrm flipV="1">
            <a:off x="2268538" y="1484313"/>
            <a:ext cx="2087562" cy="1081087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371" name="Line 11"/>
          <p:cNvSpPr>
            <a:spLocks noChangeShapeType="1"/>
          </p:cNvSpPr>
          <p:nvPr/>
        </p:nvSpPr>
        <p:spPr bwMode="auto">
          <a:xfrm flipV="1">
            <a:off x="2411413" y="1412875"/>
            <a:ext cx="1366837" cy="1081088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372" name="Line 12"/>
          <p:cNvSpPr>
            <a:spLocks noChangeShapeType="1"/>
          </p:cNvSpPr>
          <p:nvPr/>
        </p:nvSpPr>
        <p:spPr bwMode="auto">
          <a:xfrm flipV="1">
            <a:off x="2268538" y="1125538"/>
            <a:ext cx="1366837" cy="1439862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373" name="AutoShape 13"/>
          <p:cNvSpPr>
            <a:spLocks noChangeArrowheads="1"/>
          </p:cNvSpPr>
          <p:nvPr/>
        </p:nvSpPr>
        <p:spPr bwMode="auto">
          <a:xfrm>
            <a:off x="468313" y="4365625"/>
            <a:ext cx="4537075" cy="206057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 algn="ctr">
            <a:solidFill>
              <a:srgbClr val="6600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74" name="Text Box 14"/>
          <p:cNvSpPr txBox="1">
            <a:spLocks noChangeArrowheads="1"/>
          </p:cNvSpPr>
          <p:nvPr/>
        </p:nvSpPr>
        <p:spPr bwMode="auto">
          <a:xfrm>
            <a:off x="684213" y="4581525"/>
            <a:ext cx="4175125" cy="1800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336600"/>
                </a:solidFill>
              </a:rPr>
              <a:t>Само-  и взаимоосмотры на выходе из леса и на привалах</a:t>
            </a:r>
          </a:p>
        </p:txBody>
      </p:sp>
      <p:sp>
        <p:nvSpPr>
          <p:cNvPr id="15375" name="AutoShape 15"/>
          <p:cNvSpPr>
            <a:spLocks noChangeArrowheads="1"/>
          </p:cNvSpPr>
          <p:nvPr/>
        </p:nvSpPr>
        <p:spPr bwMode="auto">
          <a:xfrm>
            <a:off x="5292725" y="1052513"/>
            <a:ext cx="3382963" cy="20161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 algn="ctr">
            <a:solidFill>
              <a:srgbClr val="6600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76" name="Text Box 16"/>
          <p:cNvSpPr txBox="1">
            <a:spLocks noChangeArrowheads="1"/>
          </p:cNvSpPr>
          <p:nvPr/>
        </p:nvSpPr>
        <p:spPr bwMode="auto">
          <a:xfrm>
            <a:off x="5435600" y="1196975"/>
            <a:ext cx="3097213" cy="1800225"/>
          </a:xfrm>
          <a:prstGeom prst="rect">
            <a:avLst/>
          </a:prstGeom>
          <a:solidFill>
            <a:srgbClr val="FFFF99"/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336600"/>
                </a:solidFill>
              </a:rPr>
              <a:t>Кипячение сырого козьего и коровьего молока</a:t>
            </a:r>
          </a:p>
        </p:txBody>
      </p:sp>
      <p:pic>
        <p:nvPicPr>
          <p:cNvPr id="15377" name="Picture 17" descr="img65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5113" y="2492375"/>
            <a:ext cx="1192212" cy="1296988"/>
          </a:xfrm>
          <a:prstGeom prst="rect">
            <a:avLst/>
          </a:prstGeom>
          <a:noFill/>
        </p:spPr>
      </p:pic>
      <p:sp>
        <p:nvSpPr>
          <p:cNvPr id="15378" name="AutoShape 18"/>
          <p:cNvSpPr>
            <a:spLocks noChangeArrowheads="1"/>
          </p:cNvSpPr>
          <p:nvPr/>
        </p:nvSpPr>
        <p:spPr bwMode="auto">
          <a:xfrm>
            <a:off x="5292725" y="4221163"/>
            <a:ext cx="3600450" cy="2160587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 algn="ctr">
            <a:solidFill>
              <a:srgbClr val="6600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79" name="Text Box 19"/>
          <p:cNvSpPr txBox="1">
            <a:spLocks noChangeArrowheads="1"/>
          </p:cNvSpPr>
          <p:nvPr/>
        </p:nvSpPr>
        <p:spPr bwMode="auto">
          <a:xfrm>
            <a:off x="5364163" y="4365625"/>
            <a:ext cx="3455987" cy="1917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336600"/>
                </a:solidFill>
              </a:rPr>
              <a:t>Применение жидких и аэрозольных препаратов для борьбы с насекомыми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" dur="20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0" dur="20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5" dur="20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0" dur="20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5" dur="20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animBg="1"/>
      <p:bldP spid="15365" grpId="0" animBg="1"/>
      <p:bldP spid="15368" grpId="0" animBg="1"/>
      <p:bldP spid="15369" grpId="0" animBg="1"/>
      <p:bldP spid="15370" grpId="0" animBg="1"/>
      <p:bldP spid="15371" grpId="0" animBg="1"/>
      <p:bldP spid="15372" grpId="0" animBg="1"/>
      <p:bldP spid="15373" grpId="0" animBg="1"/>
      <p:bldP spid="15374" grpId="0"/>
      <p:bldP spid="15375" grpId="0" animBg="1"/>
      <p:bldP spid="15376" grpId="0" animBg="1"/>
      <p:bldP spid="15378" grpId="0" animBg="1"/>
      <p:bldP spid="1537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AutoShape 4"/>
          <p:cNvSpPr>
            <a:spLocks noChangeArrowheads="1"/>
          </p:cNvSpPr>
          <p:nvPr/>
        </p:nvSpPr>
        <p:spPr bwMode="auto">
          <a:xfrm rot="-728033">
            <a:off x="250825" y="981075"/>
            <a:ext cx="6048375" cy="1944688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9525" algn="ctr">
            <a:solidFill>
              <a:srgbClr val="FF33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 rot="-737168">
            <a:off x="411163" y="1120775"/>
            <a:ext cx="5538787" cy="15557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800" b="1"/>
              <a:t>Специфическая профилактика</a:t>
            </a:r>
          </a:p>
        </p:txBody>
      </p:sp>
      <p:sp>
        <p:nvSpPr>
          <p:cNvPr id="16390" name="AutoShape 6"/>
          <p:cNvSpPr>
            <a:spLocks noChangeArrowheads="1"/>
          </p:cNvSpPr>
          <p:nvPr/>
        </p:nvSpPr>
        <p:spPr bwMode="auto">
          <a:xfrm rot="20853781" flipV="1">
            <a:off x="468313" y="3429000"/>
            <a:ext cx="5327650" cy="273685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9525" algn="ctr">
            <a:solidFill>
              <a:srgbClr val="FF33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 rot="-820041">
            <a:off x="690563" y="3632200"/>
            <a:ext cx="5256212" cy="25638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/>
              <a:t>Прививка против клещевого энцефалита</a:t>
            </a:r>
          </a:p>
          <a:p>
            <a:pPr>
              <a:spcBef>
                <a:spcPct val="50000"/>
              </a:spcBef>
            </a:pPr>
            <a:r>
              <a:rPr lang="ru-RU" sz="3600" b="1"/>
              <a:t>(вакцинация)</a:t>
            </a:r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 flipH="1">
            <a:off x="2484438" y="2349500"/>
            <a:ext cx="1439862" cy="1584325"/>
          </a:xfrm>
          <a:prstGeom prst="line">
            <a:avLst/>
          </a:prstGeom>
          <a:noFill/>
          <a:ln w="9525">
            <a:solidFill>
              <a:srgbClr val="66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16393" name="Picture 9" descr="img6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1500" y="1628775"/>
            <a:ext cx="3340100" cy="3384550"/>
          </a:xfrm>
          <a:prstGeom prst="rect">
            <a:avLst/>
          </a:prstGeom>
          <a:noFill/>
          <a:ln w="9525">
            <a:solidFill>
              <a:srgbClr val="FF33CC"/>
            </a:solidFill>
            <a:miter lim="800000"/>
            <a:headEnd/>
            <a:tailEnd/>
          </a:ln>
        </p:spPr>
      </p:pic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5940425" y="5229225"/>
            <a:ext cx="3024188" cy="955675"/>
          </a:xfrm>
          <a:prstGeom prst="rect">
            <a:avLst/>
          </a:prstGeom>
          <a:solidFill>
            <a:srgbClr val="FFCCFF"/>
          </a:solidFill>
          <a:ln w="9525" algn="ctr">
            <a:solidFill>
              <a:srgbClr val="FF33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/>
              <a:t>Детям до 10 лет бесплатно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2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animBg="1"/>
      <p:bldP spid="16389" grpId="0"/>
      <p:bldP spid="16390" grpId="0" animBg="1"/>
      <p:bldP spid="16391" grpId="0"/>
      <p:bldP spid="16392" grpId="0" animBg="1"/>
      <p:bldP spid="16394" grpId="0" animBg="1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1602</TotalTime>
  <Words>418</Words>
  <Application>Microsoft Office PowerPoint</Application>
  <PresentationFormat>Экран (4:3)</PresentationFormat>
  <Paragraphs>80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Оформление по умолчанию</vt:lpstr>
      <vt:lpstr>Презентация PowerPoint</vt:lpstr>
      <vt:lpstr>Презентация PowerPoint</vt:lpstr>
      <vt:lpstr>Источники вируса энцефалита</vt:lpstr>
      <vt:lpstr>Переносчики вируса</vt:lpstr>
      <vt:lpstr>Презентация PowerPoint</vt:lpstr>
      <vt:lpstr>Условия заражения</vt:lpstr>
      <vt:lpstr>Как развивается заболевание?</vt:lpstr>
      <vt:lpstr>Осложнения клещевого энцефалита</vt:lpstr>
      <vt:lpstr>Первая помощь при укусе клеща</vt:lpstr>
      <vt:lpstr>Профилактика клещевого энцефалита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Клещевой  энцефалит ( таёжный энцефалит)</dc:title>
  <dc:creator>Елена</dc:creator>
  <cp:lastModifiedBy>Администратор</cp:lastModifiedBy>
  <cp:revision>18</cp:revision>
  <dcterms:created xsi:type="dcterms:W3CDTF">2007-05-01T11:28:49Z</dcterms:created>
  <dcterms:modified xsi:type="dcterms:W3CDTF">2016-03-11T08:12:55Z</dcterms:modified>
</cp:coreProperties>
</file>